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77" r:id="rId4"/>
    <p:sldId id="276" r:id="rId5"/>
    <p:sldId id="278" r:id="rId6"/>
    <p:sldId id="279" r:id="rId7"/>
    <p:sldId id="281" r:id="rId8"/>
    <p:sldId id="284" r:id="rId9"/>
    <p:sldId id="289" r:id="rId10"/>
    <p:sldId id="288" r:id="rId11"/>
    <p:sldId id="285" r:id="rId12"/>
    <p:sldId id="290" r:id="rId13"/>
    <p:sldId id="291" r:id="rId14"/>
    <p:sldId id="292" r:id="rId15"/>
    <p:sldId id="295" r:id="rId16"/>
    <p:sldId id="298" r:id="rId17"/>
    <p:sldId id="296" r:id="rId18"/>
    <p:sldId id="297" r:id="rId19"/>
    <p:sldId id="300" r:id="rId20"/>
    <p:sldId id="294" r:id="rId21"/>
    <p:sldId id="29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CC354-BF7D-4BC3-8B9E-393D200D10FB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CB7B3-B8CD-47B6-B101-BD18A85E4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584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263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036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9585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9588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033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000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765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484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061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887000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4344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24485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3384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236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5866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351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82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32DC5C-D35D-204F-8AA1-A8D4EEDBB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280" y="589935"/>
            <a:ext cx="11027998" cy="20205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проба</a:t>
            </a: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C018C0D-F6D3-AC42-AB46-C5E159604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2606" y="4520381"/>
            <a:ext cx="10460294" cy="156701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целью проведения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работы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специальности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38.02.04 Коммерция и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38.01.02 Продавец, контролер-кассир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77844" y="2035275"/>
            <a:ext cx="81755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Мастер-класс</a:t>
            </a:r>
            <a:b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«Создай сладкий букет»</a:t>
            </a:r>
            <a:endParaRPr lang="ru-RU" sz="4800" b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F:\Информио\логоти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99058" y="206478"/>
            <a:ext cx="951886" cy="951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816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6DB33E-6774-2342-A3A2-D522ED4B9B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66570" y="1618636"/>
            <a:ext cx="9940412" cy="4590435"/>
          </a:xfrm>
        </p:spPr>
        <p:txBody>
          <a:bodyPr>
            <a:normAutofit fontScale="25000" lnSpcReduction="20000"/>
          </a:bodyPr>
          <a:lstStyle/>
          <a:p>
            <a:pPr algn="ctr" eaLnBrk="0" hangingPunct="0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Уважаемые ребята!</a:t>
            </a:r>
          </a:p>
          <a:p>
            <a:pPr algn="ctr" eaLnBrk="0" hangingPunct="0">
              <a:buNone/>
            </a:pPr>
            <a:r>
              <a:rPr lang="ru-RU" sz="9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9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рады приветствовать Вас на мастер – классе «Создай сладкий букет»</a:t>
            </a:r>
          </a:p>
          <a:p>
            <a:pPr algn="ctr" eaLnBrk="0" hangingPunct="0"/>
            <a:endParaRPr lang="ru-RU" sz="9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Вам необходимо внимательно ознакомиться с электронной презентацией  «Сделай сладкий букет». </a:t>
            </a:r>
          </a:p>
          <a:p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Подготовить необходимый материал для создания букета.</a:t>
            </a:r>
          </a:p>
          <a:p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следуя инструкции, приступить к созданию букета.</a:t>
            </a:r>
          </a:p>
          <a:p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 ВАС удивит!</a:t>
            </a:r>
          </a:p>
          <a:p>
            <a:pPr algn="ctr"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Желаю удачи!!!!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998213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Инструкция</a:t>
            </a:r>
            <a:endParaRPr lang="ru-RU" sz="4800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F:\Информио\логоти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819" y="317704"/>
            <a:ext cx="973394" cy="973394"/>
          </a:xfrm>
          <a:prstGeom prst="rect">
            <a:avLst/>
          </a:prstGeom>
          <a:noFill/>
        </p:spPr>
      </p:pic>
      <p:pic>
        <p:nvPicPr>
          <p:cNvPr id="1026" name="Picture 2" descr="C:\Desktop\Флешка 2018г все\учителя выпускной 13 гр\DSC05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27522" y="3687096"/>
            <a:ext cx="2107278" cy="2477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647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271" y="535620"/>
            <a:ext cx="7521677" cy="983464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958019" y="1393699"/>
            <a:ext cx="10363826" cy="49333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Corbel" pitchFamily="34" charset="0"/>
              </a:rPr>
              <a:t>Вы любите получать подарки?   А дарить?</a:t>
            </a:r>
          </a:p>
          <a:p>
            <a:pPr algn="just">
              <a:buNone/>
            </a:pPr>
            <a:r>
              <a:rPr lang="ru-RU" sz="2400" b="1" dirty="0" smtClean="0">
                <a:latin typeface="Corbel" pitchFamily="34" charset="0"/>
              </a:rPr>
              <a:t>Удивить подарками людей </a:t>
            </a:r>
            <a:r>
              <a:rPr lang="ru-RU" sz="2400" b="1" i="1" dirty="0" smtClean="0">
                <a:latin typeface="Corbel" pitchFamily="34" charset="0"/>
              </a:rPr>
              <a:t>очень</a:t>
            </a:r>
            <a:r>
              <a:rPr lang="ru-RU" sz="2400" b="1" dirty="0" smtClean="0">
                <a:latin typeface="Corbel" pitchFamily="34" charset="0"/>
              </a:rPr>
              <a:t> сложно. Возникает вопрос: «Что подарить?» Конфеты - слишком банально, цветы быстро завянут. Букеты из конфет – лучшее решение. Проявив фантазию по изготовлению букетов собственными  руками, Вы поступаете предприимчиво, мудро, экономите время и личный бюджет покупателей, дарите необычную радость !</a:t>
            </a:r>
          </a:p>
          <a:p>
            <a:pPr algn="ctr"/>
            <a:r>
              <a:rPr lang="ru-RU" sz="2400" b="1" dirty="0" smtClean="0">
                <a:latin typeface="Corbel" pitchFamily="34" charset="0"/>
              </a:rPr>
              <a:t>Изготовление букетов из конфет – это не только интересное  занятие, но и конкретный пример профессиональной деятельности торговых работников.</a:t>
            </a:r>
          </a:p>
          <a:p>
            <a:pPr algn="ctr"/>
            <a:r>
              <a:rPr lang="ru-RU" sz="2400" b="1" dirty="0" smtClean="0">
                <a:latin typeface="Corbel" pitchFamily="34" charset="0"/>
              </a:rPr>
              <a:t>Вы можете  их предлагать  среди знакомых, в соц. сетях, а затем создать  свой сайт.</a:t>
            </a:r>
            <a:endParaRPr lang="ru-RU" sz="2400" b="1" dirty="0"/>
          </a:p>
        </p:txBody>
      </p:sp>
      <p:pic>
        <p:nvPicPr>
          <p:cNvPr id="3074" name="Picture 2" descr="F:\Информио\логоти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61689" y="233515"/>
            <a:ext cx="853563" cy="853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09251" y="39790688"/>
            <a:ext cx="39420800" cy="399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4281" y="1356360"/>
            <a:ext cx="4427436" cy="48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21573" y="883920"/>
            <a:ext cx="5686107" cy="56673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Сладкий букет</a:t>
            </a:r>
            <a:endParaRPr lang="ru-RU" sz="4000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3000" y="1802398"/>
            <a:ext cx="609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orbel" pitchFamily="34" charset="0"/>
              </a:rPr>
              <a:t>Красоту можно и нужно создавать своими руками. Обычные конфеты с помощью нехитрых манипуляций легко превращаются в роскошный букет. </a:t>
            </a:r>
            <a:endParaRPr lang="ru-RU" sz="2400" dirty="0" smtClean="0">
              <a:latin typeface="Corbel" pitchFamily="34" charset="0"/>
            </a:endParaRPr>
          </a:p>
          <a:p>
            <a:pPr algn="ctr"/>
            <a:r>
              <a:rPr lang="ru-RU" sz="2400" b="1" dirty="0" smtClean="0">
                <a:latin typeface="Corbel" pitchFamily="34" charset="0"/>
              </a:rPr>
              <a:t>Сделать их не так сложно, как это кажется на первый взгляд.</a:t>
            </a:r>
          </a:p>
          <a:p>
            <a:pPr algn="ctr"/>
            <a:r>
              <a:rPr lang="ru-RU" sz="2400" b="1" dirty="0" smtClean="0">
                <a:latin typeface="Corbel" pitchFamily="34" charset="0"/>
              </a:rPr>
              <a:t> Чтобы убедить вас в этом, я покажу вам  мастер-класс  по созданию цветов из конфет и оформление  букета. </a:t>
            </a:r>
            <a:endParaRPr lang="ru-RU" sz="2400" dirty="0">
              <a:latin typeface="Corbel" pitchFamily="34" charset="0"/>
            </a:endParaRPr>
          </a:p>
        </p:txBody>
      </p:sp>
      <p:pic>
        <p:nvPicPr>
          <p:cNvPr id="4098" name="Picture 2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95610" y="472440"/>
            <a:ext cx="925830" cy="925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7768" y="921773"/>
            <a:ext cx="8915400" cy="803787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orbel" pitchFamily="34" charset="0"/>
              </a:rPr>
              <a:t>Цель мастер – класса</a:t>
            </a:r>
            <a:r>
              <a:rPr lang="ru-RU" b="1" dirty="0" smtClean="0">
                <a:solidFill>
                  <a:schemeClr val="accent1"/>
                </a:solidFill>
                <a:latin typeface="Corbel" pitchFamily="34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latin typeface="Corbel" pitchFamily="34" charset="0"/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F:\Информио\логоти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68166" y="196031"/>
            <a:ext cx="883060" cy="88306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04336" y="2187094"/>
            <a:ext cx="9866671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3200" b="1" dirty="0" smtClean="0">
                <a:latin typeface="Corbel" pitchFamily="34" charset="0"/>
              </a:rPr>
              <a:t>1.Передача опыта путем показа последовательности по изготовлению бумажных цветов с использованием конфет;</a:t>
            </a:r>
          </a:p>
          <a:p>
            <a:pPr algn="just">
              <a:lnSpc>
                <a:spcPct val="80000"/>
              </a:lnSpc>
            </a:pPr>
            <a:r>
              <a:rPr lang="ru-RU" sz="3200" b="1" dirty="0" smtClean="0">
                <a:latin typeface="Corbel" pitchFamily="34" charset="0"/>
              </a:rPr>
              <a:t>		</a:t>
            </a:r>
          </a:p>
          <a:p>
            <a:pPr algn="just">
              <a:lnSpc>
                <a:spcPct val="80000"/>
              </a:lnSpc>
            </a:pPr>
            <a:r>
              <a:rPr lang="ru-RU" sz="3200" b="1" dirty="0" smtClean="0">
                <a:latin typeface="Corbel" pitchFamily="34" charset="0"/>
              </a:rPr>
              <a:t>2.Активизировать интерес по изготовлению сладких букетов для применения в профессиональной деятельности и  предпринимательского дела.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79638" y="1165124"/>
            <a:ext cx="76003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Технология</a:t>
            </a:r>
          </a:p>
          <a:p>
            <a:pPr algn="ctr">
              <a:defRPr/>
            </a:pPr>
            <a:r>
              <a:rPr lang="ru-RU" sz="6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изготовления</a:t>
            </a:r>
            <a:endParaRPr lang="ru-RU" sz="66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146" name="Picture 2" descr="F:\Информио\логоти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4205" y="469490"/>
            <a:ext cx="942053" cy="9420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902542" y="3315534"/>
            <a:ext cx="8303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 smtClean="0">
                <a:latin typeface="Calibri"/>
              </a:rPr>
              <a:t>При изготовлении конфетных композиций необходимо строго соблюдать правила: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ru-RU" sz="2400" b="1" dirty="0" smtClean="0">
                <a:latin typeface="Calibri"/>
              </a:rPr>
              <a:t>  не повреждать упаковку и целостность конфет 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ru-RU" sz="2400" b="1" dirty="0" smtClean="0">
                <a:latin typeface="Calibri"/>
              </a:rPr>
              <a:t>соблюдать санитарные правила</a:t>
            </a:r>
            <a:endParaRPr lang="ru-RU" sz="2400" b="1" dirty="0">
              <a:latin typeface="Calibri"/>
            </a:endParaRPr>
          </a:p>
        </p:txBody>
      </p:sp>
      <p:pic>
        <p:nvPicPr>
          <p:cNvPr id="5" name="Рисунок 2" descr="C:\Users\Галина\AppData\Local\Microsoft\Windows\Temporary Internet Files\Content.Word\P81030-1948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8875" y="3701845"/>
            <a:ext cx="2143125" cy="315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ChangeArrowheads="1"/>
          </p:cNvSpPr>
          <p:nvPr/>
        </p:nvSpPr>
        <p:spPr bwMode="auto">
          <a:xfrm>
            <a:off x="0" y="1651000"/>
            <a:ext cx="12192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endParaRPr lang="ru-RU"/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0" y="1651000"/>
            <a:ext cx="12192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endParaRPr lang="ru-RU"/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2118" y="2844800"/>
            <a:ext cx="438238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cs typeface="Times New Roman" pitchFamily="18" charset="0"/>
              </a:rPr>
              <a:t>    </a:t>
            </a:r>
          </a:p>
        </p:txBody>
      </p:sp>
      <p:sp>
        <p:nvSpPr>
          <p:cNvPr id="12293" name="Rectangle 13"/>
          <p:cNvSpPr>
            <a:spLocks noChangeArrowheads="1"/>
          </p:cNvSpPr>
          <p:nvPr/>
        </p:nvSpPr>
        <p:spPr bwMode="auto">
          <a:xfrm>
            <a:off x="1297518" y="2894014"/>
            <a:ext cx="374118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>
              <a:solidFill>
                <a:srgbClr val="FFFFFF"/>
              </a:solidFill>
            </a:endParaRP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cs typeface="Times New Roman" pitchFamily="18" charset="0"/>
              </a:rPr>
              <a:t>   </a:t>
            </a:r>
          </a:p>
        </p:txBody>
      </p:sp>
      <p:sp>
        <p:nvSpPr>
          <p:cNvPr id="12294" name="Rectangle 14"/>
          <p:cNvSpPr>
            <a:spLocks noChangeArrowheads="1"/>
          </p:cNvSpPr>
          <p:nvPr/>
        </p:nvSpPr>
        <p:spPr bwMode="auto">
          <a:xfrm>
            <a:off x="4758267" y="2794000"/>
            <a:ext cx="758839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cs typeface="Times New Roman" pitchFamily="18" charset="0"/>
              </a:rPr>
              <a:t>         </a:t>
            </a:r>
          </a:p>
        </p:txBody>
      </p:sp>
      <p:sp>
        <p:nvSpPr>
          <p:cNvPr id="12295" name="Rectangle 15"/>
          <p:cNvSpPr>
            <a:spLocks noChangeArrowheads="1"/>
          </p:cNvSpPr>
          <p:nvPr/>
        </p:nvSpPr>
        <p:spPr bwMode="auto">
          <a:xfrm>
            <a:off x="4658784" y="3770313"/>
            <a:ext cx="758839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cs typeface="Times New Roman" pitchFamily="18" charset="0"/>
              </a:rPr>
              <a:t>         </a:t>
            </a:r>
          </a:p>
        </p:txBody>
      </p:sp>
      <p:sp>
        <p:nvSpPr>
          <p:cNvPr id="12296" name="Text Box 13"/>
          <p:cNvSpPr txBox="1">
            <a:spLocks noChangeArrowheads="1"/>
          </p:cNvSpPr>
          <p:nvPr/>
        </p:nvSpPr>
        <p:spPr bwMode="auto">
          <a:xfrm>
            <a:off x="2667001" y="1143001"/>
            <a:ext cx="44292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изготовления розочки</a:t>
            </a:r>
          </a:p>
        </p:txBody>
      </p:sp>
      <p:sp>
        <p:nvSpPr>
          <p:cNvPr id="12297" name="Rectangle 15"/>
          <p:cNvSpPr>
            <a:spLocks noChangeArrowheads="1"/>
          </p:cNvSpPr>
          <p:nvPr/>
        </p:nvSpPr>
        <p:spPr bwMode="auto">
          <a:xfrm>
            <a:off x="2063751" y="2000251"/>
            <a:ext cx="9175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Гофрированная бумага разных цветов</a:t>
            </a:r>
          </a:p>
        </p:txBody>
      </p:sp>
      <p:sp>
        <p:nvSpPr>
          <p:cNvPr id="12298" name="Rectangle 16"/>
          <p:cNvSpPr>
            <a:spLocks noChangeArrowheads="1"/>
          </p:cNvSpPr>
          <p:nvPr/>
        </p:nvSpPr>
        <p:spPr bwMode="auto">
          <a:xfrm>
            <a:off x="2159001" y="5000626"/>
            <a:ext cx="3365500" cy="43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0" hangingPunct="0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Нитки</a:t>
            </a:r>
          </a:p>
        </p:txBody>
      </p:sp>
      <p:sp>
        <p:nvSpPr>
          <p:cNvPr id="12299" name="Rectangle 17"/>
          <p:cNvSpPr>
            <a:spLocks noChangeArrowheads="1"/>
          </p:cNvSpPr>
          <p:nvPr/>
        </p:nvSpPr>
        <p:spPr bwMode="auto">
          <a:xfrm>
            <a:off x="2063751" y="4500563"/>
            <a:ext cx="8032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Конфета круглой формы</a:t>
            </a:r>
          </a:p>
        </p:txBody>
      </p:sp>
      <p:sp>
        <p:nvSpPr>
          <p:cNvPr id="12300" name="Rectangle 18"/>
          <p:cNvSpPr>
            <a:spLocks noChangeArrowheads="1"/>
          </p:cNvSpPr>
          <p:nvPr/>
        </p:nvSpPr>
        <p:spPr bwMode="auto">
          <a:xfrm>
            <a:off x="2063751" y="3929063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Клей</a:t>
            </a:r>
          </a:p>
        </p:txBody>
      </p:sp>
      <p:sp>
        <p:nvSpPr>
          <p:cNvPr id="12301" name="Rectangle 19"/>
          <p:cNvSpPr>
            <a:spLocks noChangeArrowheads="1"/>
          </p:cNvSpPr>
          <p:nvPr/>
        </p:nvSpPr>
        <p:spPr bwMode="auto">
          <a:xfrm>
            <a:off x="2063752" y="3429001"/>
            <a:ext cx="74612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Шпажки или зубочистки</a:t>
            </a:r>
          </a:p>
        </p:txBody>
      </p:sp>
      <p:sp>
        <p:nvSpPr>
          <p:cNvPr id="12302" name="Rectangle 20"/>
          <p:cNvSpPr>
            <a:spLocks noChangeArrowheads="1"/>
          </p:cNvSpPr>
          <p:nvPr/>
        </p:nvSpPr>
        <p:spPr bwMode="auto">
          <a:xfrm>
            <a:off x="2063752" y="2857501"/>
            <a:ext cx="31030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Ножницы</a:t>
            </a:r>
          </a:p>
        </p:txBody>
      </p:sp>
      <p:sp>
        <p:nvSpPr>
          <p:cNvPr id="12303" name="Rectangle 16"/>
          <p:cNvSpPr>
            <a:spLocks noChangeArrowheads="1"/>
          </p:cNvSpPr>
          <p:nvPr/>
        </p:nvSpPr>
        <p:spPr bwMode="auto">
          <a:xfrm>
            <a:off x="2159000" y="5500688"/>
            <a:ext cx="6699251" cy="43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0" hangingPunct="0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Заготовка для вазочки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40013" y="514811"/>
            <a:ext cx="8286749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orbel" pitchFamily="34" charset="0"/>
              </a:rPr>
              <a:t>Материалы</a:t>
            </a:r>
            <a:endParaRPr lang="ru-RU" sz="5400" b="1" dirty="0">
              <a:latin typeface="Corbel" pitchFamily="34" charset="0"/>
            </a:endParaRPr>
          </a:p>
        </p:txBody>
      </p:sp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16591">
            <a:off x="6591666" y="3058604"/>
            <a:ext cx="5235029" cy="328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23921" y="339213"/>
            <a:ext cx="868311" cy="8683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386348" y="442453"/>
            <a:ext cx="1681318" cy="516192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12"/>
          <p:cNvSpPr>
            <a:spLocks noChangeArrowheads="1"/>
          </p:cNvSpPr>
          <p:nvPr/>
        </p:nvSpPr>
        <p:spPr bwMode="auto">
          <a:xfrm>
            <a:off x="1268361" y="5116310"/>
            <a:ext cx="5211712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.Берем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полоски прямоугольной формы для лепестков  и закругляем с двух сторон углы</a:t>
            </a:r>
          </a:p>
          <a:p>
            <a:pPr eaLnBrk="0" hangingPunct="0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Рисунок 13" descr="https://arhivurokov.ru/multiurok/a/7/0/a70bfe502753b3bd148d1cd5915f390be6bd25d1/tvorchieskii-proiekt-po-tiekhnologhii-bukiet-iz-ko_1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672" y="1377185"/>
            <a:ext cx="2342533" cy="34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14" descr="https://arhivurokov.ru/multiurok/a/7/0/a70bfe502753b3bd148d1cd5915f390be6bd25d1/tvorchieskii-proiekt-po-tiekhnologhii-bukiet-iz-ko_1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4913" y="1294212"/>
            <a:ext cx="2300749" cy="323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Прямоугольник 13"/>
          <p:cNvSpPr>
            <a:spLocks noChangeArrowheads="1"/>
          </p:cNvSpPr>
          <p:nvPr/>
        </p:nvSpPr>
        <p:spPr bwMode="auto">
          <a:xfrm>
            <a:off x="6518786" y="4915128"/>
            <a:ext cx="54286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Берем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лепесток и растягиваем  пальцами в нижней части  бумаги  изнутри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полукругом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36875" y="0"/>
            <a:ext cx="868311" cy="86831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283973" y="342122"/>
            <a:ext cx="75118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 гофрированной бумаги вырезаем 5 прямоугольников  для лепестков (можно и больше) и закругляем углы с двух сторон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1283108" y="4783394"/>
            <a:ext cx="1474839" cy="422787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6474542" y="4586748"/>
            <a:ext cx="1479756" cy="324466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  <p:bldP spid="11" grpId="0" animBg="1" autoUpdateAnimBg="0"/>
      <p:bldP spid="1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4361" y="294967"/>
            <a:ext cx="6297561" cy="86098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Изготовление лепестков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(</a:t>
            </a:r>
            <a:r>
              <a:rPr lang="ru-RU" sz="2000" b="1" dirty="0" smtClean="0">
                <a:solidFill>
                  <a:schemeClr val="tx1"/>
                </a:solidFill>
              </a:rPr>
              <a:t>можно разного цвета</a:t>
            </a:r>
            <a:r>
              <a:rPr lang="ru-RU" sz="2400" b="1" dirty="0" smtClean="0">
                <a:solidFill>
                  <a:schemeClr val="tx1"/>
                </a:solidFill>
              </a:rPr>
              <a:t>)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J:\ВСЁ!!!\а-2009-12-13\2-Мастер-классы\Житова М.В.-мастер-классы\Букет из конфет\Житова М.В\DSCN55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20000" contrast="20000"/>
          </a:blip>
          <a:srcRect/>
          <a:stretch>
            <a:fillRect/>
          </a:stretch>
        </p:blipFill>
        <p:spPr bwMode="auto">
          <a:xfrm>
            <a:off x="719403" y="1268760"/>
            <a:ext cx="5196475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J:\ВСЁ!!!\а-2009-12-13\2-Мастер-классы\Житова М.В.-мастер-классы\Букет из конфет\Житова М.В\DSCN5535.JPG"/>
          <p:cNvPicPr>
            <a:picLocks noChangeAspect="1" noChangeArrowheads="1"/>
          </p:cNvPicPr>
          <p:nvPr/>
        </p:nvPicPr>
        <p:blipFill>
          <a:blip r:embed="rId3" cstate="email">
            <a:lum bright="20000" contrast="20000"/>
          </a:blip>
          <a:srcRect/>
          <a:stretch>
            <a:fillRect/>
          </a:stretch>
        </p:blipFill>
        <p:spPr bwMode="auto">
          <a:xfrm>
            <a:off x="6384033" y="1312606"/>
            <a:ext cx="5008252" cy="2195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J:\ВСЁ!!!\а-2009-12-13\2-Мастер-классы\Житова М.В.-мастер-классы\Букет из конфет\Житова М.В\DSCN5536.JPG"/>
          <p:cNvPicPr>
            <a:picLocks noChangeAspect="1" noChangeArrowheads="1"/>
          </p:cNvPicPr>
          <p:nvPr/>
        </p:nvPicPr>
        <p:blipFill>
          <a:blip r:embed="rId4" cstate="email">
            <a:lum bright="20000"/>
          </a:blip>
          <a:srcRect/>
          <a:stretch>
            <a:fillRect/>
          </a:stretch>
        </p:blipFill>
        <p:spPr bwMode="auto">
          <a:xfrm>
            <a:off x="719403" y="3706745"/>
            <a:ext cx="5184576" cy="2777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1" name="Picture 5" descr="J:\ВСЁ!!!\а-2009-12-13\2-Мастер-классы\Житова М.В.-мастер-классы\Букет из конфет\Житова М.В\DSCN5537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</a:blip>
          <a:srcRect/>
          <a:stretch>
            <a:fillRect/>
          </a:stretch>
        </p:blipFill>
        <p:spPr bwMode="auto">
          <a:xfrm>
            <a:off x="6384032" y="3679107"/>
            <a:ext cx="5088565" cy="2811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 descr="F:\Информио\логотип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240115" y="324464"/>
            <a:ext cx="747866" cy="747866"/>
          </a:xfrm>
          <a:prstGeom prst="rect">
            <a:avLst/>
          </a:prstGeom>
          <a:noFill/>
        </p:spPr>
      </p:pic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327355" y="707924"/>
            <a:ext cx="2035278" cy="516192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1-3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562" y="225903"/>
            <a:ext cx="9011263" cy="659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Обратите внимание на форму лепестков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J:\ВСЁ!!!\а-2009-12-13\2-Мастер-классы\Житова М.В.-мастер-классы\Букет из конфет\Житова М.В\DSCN55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20000"/>
          </a:blip>
          <a:srcRect/>
          <a:stretch>
            <a:fillRect/>
          </a:stretch>
        </p:blipFill>
        <p:spPr bwMode="auto">
          <a:xfrm>
            <a:off x="962908" y="1165123"/>
            <a:ext cx="5088565" cy="3218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J:\ВСЁ!!!\а-2009-12-13\2-Мастер-классы\Житова М.В.-мастер-классы\Букет из конфет\Житова М.В\DSCN5539.JPG"/>
          <p:cNvPicPr>
            <a:picLocks noChangeAspect="1" noChangeArrowheads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 bwMode="auto">
          <a:xfrm>
            <a:off x="5999990" y="1150374"/>
            <a:ext cx="5594441" cy="3070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J:\ВСЁ!!!\а-2009-12-13\2-Мастер-классы\Житова М.В.-мастер-классы\Букет из конфет\Житова М.В\DSCN5543.JPG"/>
          <p:cNvPicPr>
            <a:picLocks noChangeAspect="1" noChangeArrowheads="1"/>
          </p:cNvPicPr>
          <p:nvPr/>
        </p:nvPicPr>
        <p:blipFill>
          <a:blip r:embed="rId4" cstate="email">
            <a:lum bright="30000" contrast="10000"/>
          </a:blip>
          <a:srcRect/>
          <a:stretch>
            <a:fillRect/>
          </a:stretch>
        </p:blipFill>
        <p:spPr bwMode="auto">
          <a:xfrm>
            <a:off x="3599431" y="4032827"/>
            <a:ext cx="5431561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6" name="Picture 2" descr="F:\Информио\логотип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81121" y="0"/>
            <a:ext cx="794569" cy="794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346589" y="820379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4041059" y="1268822"/>
            <a:ext cx="54126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Туго закрутить конфету в бумажный лепесток и перевязать ниткой </a:t>
            </a: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8170607" y="5349895"/>
            <a:ext cx="35101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Отогнуть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край бумаги, чтобы получился бутон</a:t>
            </a:r>
          </a:p>
          <a:p>
            <a:pPr defTabSz="914400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9" name="Рисунок 15" descr="https://arhivurokov.ru/multiurok/a/7/0/a70bfe502753b3bd148d1cd5915f390be6bd25d1/tvorchieskii-proiekt-po-tiekhnologhii-bukiet-iz-ko_1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6696" y="2135749"/>
            <a:ext cx="3429000" cy="389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16" descr="https://arhivurokov.ru/multiurok/a/7/0/a70bfe502753b3bd148d1cd5915f390be6bd25d1/tvorchieskii-proiekt-po-tiekhnologhii-bukiet-iz-ko_1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2271" y="2020528"/>
            <a:ext cx="2492477" cy="320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0" y="3048000"/>
            <a:ext cx="3722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latin typeface="Calibri" pitchFamily="34" charset="0"/>
                <a:cs typeface="Times New Roman" pitchFamily="18" charset="0"/>
              </a:rPr>
              <a:t> 5. </a:t>
            </a:r>
            <a:endParaRPr lang="ru-RU"/>
          </a:p>
        </p:txBody>
      </p:sp>
      <p:sp>
        <p:nvSpPr>
          <p:cNvPr id="16392" name="Прямоугольник 16"/>
          <p:cNvSpPr>
            <a:spLocks noChangeArrowheads="1"/>
          </p:cNvSpPr>
          <p:nvPr/>
        </p:nvSpPr>
        <p:spPr bwMode="auto">
          <a:xfrm>
            <a:off x="3903407" y="271001"/>
            <a:ext cx="46397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Собираем розочку</a:t>
            </a:r>
          </a:p>
        </p:txBody>
      </p:sp>
      <p:pic>
        <p:nvPicPr>
          <p:cNvPr id="12290" name="Picture 2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59895" y="307256"/>
            <a:ext cx="838815" cy="838815"/>
          </a:xfrm>
          <a:prstGeom prst="rect">
            <a:avLst/>
          </a:prstGeom>
          <a:noFill/>
        </p:spPr>
      </p:pic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3465871" y="2109019"/>
            <a:ext cx="1976285" cy="530943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Рисунок 10" descr="https://arhivurokov.ru/multiurok/a/7/0/a70bfe502753b3bd148d1cd5915f390be6bd25d1/tvorchieskii-proiekt-po-tiekhnologhii-bukiet-iz-ko_12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0554" y="1563329"/>
            <a:ext cx="2115223" cy="3703997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967348" y="5530334"/>
            <a:ext cx="2852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Завернуть у конфеты верхний конец фантика вниз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11"/>
          <p:cNvSpPr>
            <a:spLocks noChangeArrowheads="1"/>
          </p:cNvSpPr>
          <p:nvPr/>
        </p:nvSpPr>
        <p:spPr bwMode="auto">
          <a:xfrm>
            <a:off x="9701982" y="1547966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  <p:bldP spid="105478" grpId="0" autoUpdateAnimBg="0"/>
      <p:bldP spid="105482" grpId="0" autoUpdateAnimBg="0"/>
      <p:bldP spid="10" grpId="0" animBg="1" autoUpdateAnimBg="0"/>
      <p:bldP spid="1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8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2286000" y="428625"/>
            <a:ext cx="7905751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Собираем розочку</a:t>
            </a: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762001" y="1785939"/>
            <a:ext cx="59055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остальные 4 лепестка, собираем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вокруг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бутона,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завязываем у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ниткой  и придаем лепесткам объем- верхнюю часть каждого лепестка наматываем на шпажку. Вынув шпажку, расправляем края бумаги, формируем лепестки.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Рисунок 20" descr="https://arhivurokov.ru/multiurok/a/7/0/a70bfe502753b3bd148d1cd5915f390be6bd25d1/tvorchieskii-proiekt-po-tiekhnologhii-bukiet-iz-ko_2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999" y="1428751"/>
            <a:ext cx="4186767" cy="457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Rectangle 15"/>
          <p:cNvSpPr>
            <a:spLocks noChangeArrowheads="1"/>
          </p:cNvSpPr>
          <p:nvPr/>
        </p:nvSpPr>
        <p:spPr bwMode="auto">
          <a:xfrm>
            <a:off x="0" y="25527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pic>
        <p:nvPicPr>
          <p:cNvPr id="13314" name="Picture 2" descr="F:\Информио\логоти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8385" y="336754"/>
            <a:ext cx="765073" cy="76507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8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2476500" y="510409"/>
            <a:ext cx="971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Подготавливаем чашелистик</a:t>
            </a:r>
          </a:p>
        </p:txBody>
      </p:sp>
      <p:sp>
        <p:nvSpPr>
          <p:cNvPr id="18436" name="Rectangle 15"/>
          <p:cNvSpPr>
            <a:spLocks noChangeArrowheads="1"/>
          </p:cNvSpPr>
          <p:nvPr/>
        </p:nvSpPr>
        <p:spPr bwMode="auto">
          <a:xfrm>
            <a:off x="0" y="25527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8437" name="Rectangle 1"/>
          <p:cNvSpPr>
            <a:spLocks noChangeArrowheads="1"/>
          </p:cNvSpPr>
          <p:nvPr/>
        </p:nvSpPr>
        <p:spPr bwMode="auto">
          <a:xfrm>
            <a:off x="630493" y="1410776"/>
            <a:ext cx="1076325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Вырезать из бумаги зеленого цвета прямоугольник 7х4 см, сложить гармошкой и срезать от основания к вершине стороны треугольника так, чтобы получились «зубчики»</a:t>
            </a:r>
          </a:p>
        </p:txBody>
      </p:sp>
      <p:pic>
        <p:nvPicPr>
          <p:cNvPr id="18438" name="Рисунок 21" descr="https://arhivurokov.ru/multiurok/a/7/0/a70bfe502753b3bd148d1cd5915f390be6bd25d1/tvorchieskii-proiekt-po-tiekhnologhii-bukiet-iz-ko_2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1" y="3143251"/>
            <a:ext cx="3333749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22" descr="https://arhivurokov.ru/multiurok/a/7/0/a70bfe502753b3bd148d1cd5915f390be6bd25d1/tvorchieskii-proiekt-po-tiekhnologhii-bukiet-iz-ko_2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3071814"/>
            <a:ext cx="3600451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8441" name="Rectangle 6"/>
          <p:cNvSpPr>
            <a:spLocks noChangeArrowheads="1"/>
          </p:cNvSpPr>
          <p:nvPr/>
        </p:nvSpPr>
        <p:spPr bwMode="auto">
          <a:xfrm>
            <a:off x="0" y="7305675"/>
            <a:ext cx="42936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latin typeface="Calibri" pitchFamily="34" charset="0"/>
                <a:cs typeface="Times New Roman" pitchFamily="18" charset="0"/>
              </a:rPr>
              <a:t>Завернуть бутон в чашелистики и завязать ниткой у основания</a:t>
            </a:r>
            <a:endParaRPr lang="ru-RU"/>
          </a:p>
        </p:txBody>
      </p:sp>
      <p:pic>
        <p:nvPicPr>
          <p:cNvPr id="14338" name="Picture 2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6373" y="206477"/>
            <a:ext cx="792111" cy="7921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427703" y="366611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3039397" y="517117"/>
            <a:ext cx="871506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Подготавливаем чашелистик</a:t>
            </a:r>
          </a:p>
        </p:txBody>
      </p:sp>
      <p:sp>
        <p:nvSpPr>
          <p:cNvPr id="19460" name="Rectangle 13"/>
          <p:cNvSpPr>
            <a:spLocks noChangeArrowheads="1"/>
          </p:cNvSpPr>
          <p:nvPr/>
        </p:nvSpPr>
        <p:spPr bwMode="auto">
          <a:xfrm>
            <a:off x="1076632" y="2143126"/>
            <a:ext cx="549562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Растянуть чашелистик у нижнего края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закрутить у вершин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Rectangle 15"/>
          <p:cNvSpPr>
            <a:spLocks noChangeArrowheads="1"/>
          </p:cNvSpPr>
          <p:nvPr/>
        </p:nvSpPr>
        <p:spPr bwMode="auto">
          <a:xfrm>
            <a:off x="0" y="25527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pic>
        <p:nvPicPr>
          <p:cNvPr id="19462" name="Рисунок 23" descr="https://arhivurokov.ru/multiurok/a/7/0/a70bfe502753b3bd148d1cd5915f390be6bd25d1/tvorchieskii-proiekt-po-tiekhnologhii-bukiet-iz-ko_2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1785939"/>
            <a:ext cx="4857751" cy="36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4" name="Rectangle 6"/>
          <p:cNvSpPr>
            <a:spLocks noChangeArrowheads="1"/>
          </p:cNvSpPr>
          <p:nvPr/>
        </p:nvSpPr>
        <p:spPr bwMode="auto">
          <a:xfrm>
            <a:off x="0" y="7305675"/>
            <a:ext cx="42936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latin typeface="Calibri" pitchFamily="34" charset="0"/>
                <a:cs typeface="Times New Roman" pitchFamily="18" charset="0"/>
              </a:rPr>
              <a:t>Завернуть бутон в чашелистики и завязать ниткой у основания</a:t>
            </a:r>
            <a:endParaRPr lang="ru-RU"/>
          </a:p>
        </p:txBody>
      </p:sp>
      <p:pic>
        <p:nvPicPr>
          <p:cNvPr id="15362" name="Picture 2" descr="F:\Информио\логоти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6372" y="235974"/>
            <a:ext cx="792111" cy="7921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9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2095500" y="230189"/>
            <a:ext cx="6858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Собираем розочку</a:t>
            </a:r>
          </a:p>
        </p:txBody>
      </p:sp>
      <p:pic>
        <p:nvPicPr>
          <p:cNvPr id="21508" name="Рисунок 34" descr="F:\мастер класс\CIMG1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8451" y="2175387"/>
            <a:ext cx="7034981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13"/>
          <p:cNvSpPr>
            <a:spLocks noChangeArrowheads="1"/>
          </p:cNvSpPr>
          <p:nvPr/>
        </p:nvSpPr>
        <p:spPr bwMode="auto">
          <a:xfrm>
            <a:off x="2241755" y="5501609"/>
            <a:ext cx="9261987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обертывания шпажки используем зеленую бумагу,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закрепив вверху клеем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0" name="Rectangle 15"/>
          <p:cNvSpPr>
            <a:spLocks noChangeArrowheads="1"/>
          </p:cNvSpPr>
          <p:nvPr/>
        </p:nvSpPr>
        <p:spPr bwMode="auto">
          <a:xfrm>
            <a:off x="0" y="25527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0" y="7305675"/>
            <a:ext cx="42936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latin typeface="Calibri" pitchFamily="34" charset="0"/>
                <a:cs typeface="Times New Roman" pitchFamily="18" charset="0"/>
              </a:rPr>
              <a:t>Завернуть бутон в чашелистики и завязать ниткой у основания</a:t>
            </a: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42103" y="1321280"/>
            <a:ext cx="8849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Завернуть бутон в чашелистики и завязать ниткой у основания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F:\Информио\логоти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8385" y="218766"/>
            <a:ext cx="838815" cy="8388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J:\ВСЁ!!!\а-2009-12-13\2-Мастер-классы\Житова М.В.-мастер-классы\Букет из конфет\Житова М.В\DSCN55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20000"/>
          </a:blip>
          <a:srcRect/>
          <a:stretch>
            <a:fillRect/>
          </a:stretch>
        </p:blipFill>
        <p:spPr bwMode="auto">
          <a:xfrm>
            <a:off x="7297184" y="1135625"/>
            <a:ext cx="4324546" cy="5235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 descr="J:\ВСЁ!!!\а-2009-12-13\2-Мастер-классы\Житова М.В.-мастер-классы\Букет из конфет\Житова М.В\DSCN5583.JPG"/>
          <p:cNvPicPr>
            <a:picLocks noChangeAspect="1" noChangeArrowheads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 bwMode="auto">
          <a:xfrm>
            <a:off x="1228740" y="1150374"/>
            <a:ext cx="5856651" cy="5078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1" name="Picture 3" descr="F:\Информио\логотип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00902" y="191729"/>
            <a:ext cx="836356" cy="836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9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1133168" y="1166044"/>
            <a:ext cx="36838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Букет конфет в корзинке</a:t>
            </a:r>
          </a:p>
        </p:txBody>
      </p:sp>
      <p:pic>
        <p:nvPicPr>
          <p:cNvPr id="22532" name="Рисунок 47" descr="F:\мастер класс\CIMG18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4620" y="1806415"/>
            <a:ext cx="4844418" cy="2780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1593442" y="4757739"/>
            <a:ext cx="45861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дно корзиночки вставляем пенопласт, к нему – розочки, листочки и д.р. украшения</a:t>
            </a:r>
          </a:p>
        </p:txBody>
      </p:sp>
      <p:pic>
        <p:nvPicPr>
          <p:cNvPr id="6" name="Picture 2" descr="J:\ВСЁ!!!\а-2009-12-13\2-Мастер-классы\Житова М.В.-мастер-классы\Букет из конфет\Житова М.В\DSCN5584.JPG"/>
          <p:cNvPicPr>
            <a:picLocks noChangeAspect="1" noChangeArrowheads="1"/>
          </p:cNvPicPr>
          <p:nvPr/>
        </p:nvPicPr>
        <p:blipFill>
          <a:blip r:embed="rId3" cstate="email">
            <a:lum bright="10000"/>
          </a:blip>
          <a:srcRect/>
          <a:stretch>
            <a:fillRect/>
          </a:stretch>
        </p:blipFill>
        <p:spPr bwMode="auto">
          <a:xfrm>
            <a:off x="6990736" y="1150374"/>
            <a:ext cx="4306530" cy="4533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595648" y="5899044"/>
            <a:ext cx="4955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Пленка и лента - для оформления букета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71325" y="324153"/>
            <a:ext cx="46022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4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Собираем букет</a:t>
            </a:r>
            <a:endParaRPr lang="ru-RU" sz="4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F:\Информио\логотип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0114" y="221225"/>
            <a:ext cx="556137" cy="5561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9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Рисунок 48" descr="F:\мастер класс\DSC013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5496" y="1519084"/>
            <a:ext cx="8347587" cy="452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1047751" y="571500"/>
            <a:ext cx="105727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defRPr/>
            </a:pP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Сладкий букет в </a:t>
            </a:r>
            <a:r>
              <a:rPr lang="ru-RU" sz="4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корзиночке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готов!</a:t>
            </a:r>
            <a:endParaRPr lang="ru-RU" sz="4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F:\Информио\логотип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36875" y="0"/>
            <a:ext cx="777363" cy="7773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43934" y="115889"/>
            <a:ext cx="2112433" cy="504825"/>
          </a:xfrm>
          <a:prstGeom prst="ellipse">
            <a:avLst/>
          </a:prstGeom>
          <a:solidFill>
            <a:schemeClr val="bg1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1905000" y="785813"/>
            <a:ext cx="726993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Стоимость материальных затрат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14501" y="2000250"/>
          <a:ext cx="8667750" cy="3298825"/>
        </p:xfrm>
        <a:graphic>
          <a:graphicData uri="http://schemas.openxmlformats.org/drawingml/2006/table">
            <a:tbl>
              <a:tblPr/>
              <a:tblGrid>
                <a:gridCol w="992717"/>
                <a:gridCol w="3130549"/>
                <a:gridCol w="1902884"/>
                <a:gridCol w="2641600"/>
              </a:tblGrid>
              <a:tr h="8223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продуктов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Конфеты 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 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Гофрированная бумага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1м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Зубочистки или шпажки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Клей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шт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3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                                                                          185 рублей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7367" marR="97367" marT="0" marB="0" horzOverflow="overflow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https://mirpozitiva.ru/uploads/posts/2017-10/1509437923_mk_fererro_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9049826" y="1981973"/>
            <a:ext cx="4055803" cy="115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963" y="432381"/>
            <a:ext cx="8911687" cy="7327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Возможно множество вариантов. Удачи!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8434" name="Picture 2" descr="J:\ВСЁ!!!\а-2009-12-13\2-Мастер-классы\Житова М.В.-мастер-классы\Букет из конфет\dst-buket-v-plast-korz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49136" y="1278307"/>
            <a:ext cx="9505056" cy="5144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2" name="Picture 2" descr="F:\Информио\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99108" y="277760"/>
            <a:ext cx="543847" cy="543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217" y="2213232"/>
            <a:ext cx="100816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Приглашаем Вас учиться в Иркутский технологический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2088877" y="4827946"/>
            <a:ext cx="8255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/>
              <a:t>Ждем Вас по адресу: </a:t>
            </a:r>
          </a:p>
          <a:p>
            <a:pPr algn="ctr"/>
            <a:r>
              <a:rPr lang="ru-RU" sz="2400" dirty="0"/>
              <a:t>г. Иркутск, ул. Урицкого, дом 19,</a:t>
            </a:r>
          </a:p>
          <a:p>
            <a:pPr algn="ctr"/>
            <a:r>
              <a:rPr lang="ru-RU" sz="2400" dirty="0"/>
              <a:t>Телефон приёмной комиссии: 34-41-15</a:t>
            </a:r>
          </a:p>
        </p:txBody>
      </p:sp>
      <p:pic>
        <p:nvPicPr>
          <p:cNvPr id="47109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174" b="11633"/>
          <a:stretch>
            <a:fillRect/>
          </a:stretch>
        </p:blipFill>
        <p:spPr bwMode="auto">
          <a:xfrm>
            <a:off x="8563077" y="358058"/>
            <a:ext cx="3378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647</Words>
  <Application>Microsoft Office PowerPoint</Application>
  <PresentationFormat>Произвольный</PresentationFormat>
  <Paragraphs>114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Легкий дым</vt:lpstr>
      <vt:lpstr>  Профессиональная проба  </vt:lpstr>
      <vt:lpstr>Инструкция</vt:lpstr>
      <vt:lpstr>АКТУАЛЬНОСТЬ</vt:lpstr>
      <vt:lpstr>Сладкий букет</vt:lpstr>
      <vt:lpstr>Цель мастер – класса </vt:lpstr>
      <vt:lpstr>Слайд 6</vt:lpstr>
      <vt:lpstr>Слайд 7</vt:lpstr>
      <vt:lpstr>Слайд 8</vt:lpstr>
      <vt:lpstr>Изготовление лепестков  (можно разного цвета)</vt:lpstr>
      <vt:lpstr>Обратите внимание на форму лепестков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Возможно множество вариантов. Удачи!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ГАПОУ ИО «Иркутский технологический колледж»    Мясные полуфабрикаты</dc:title>
  <dc:creator>Вячеслав глыбовский</dc:creator>
  <cp:lastModifiedBy>Галина</cp:lastModifiedBy>
  <cp:revision>35</cp:revision>
  <dcterms:modified xsi:type="dcterms:W3CDTF">2021-03-28T10:24:45Z</dcterms:modified>
</cp:coreProperties>
</file>